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7" r:id="rId2"/>
    <p:sldId id="268" r:id="rId3"/>
    <p:sldId id="263" r:id="rId4"/>
    <p:sldId id="264" r:id="rId5"/>
    <p:sldId id="266" r:id="rId6"/>
    <p:sldId id="258" r:id="rId7"/>
    <p:sldId id="269" r:id="rId8"/>
    <p:sldId id="282" r:id="rId9"/>
    <p:sldId id="271" r:id="rId10"/>
    <p:sldId id="273" r:id="rId11"/>
    <p:sldId id="275" r:id="rId12"/>
    <p:sldId id="277" r:id="rId13"/>
    <p:sldId id="278" r:id="rId14"/>
    <p:sldId id="281" r:id="rId15"/>
    <p:sldId id="270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21F62-2214-1443-B7DB-8995EBEBA6DD}" type="datetimeFigureOut">
              <a:rPr lang="en-US" smtClean="0"/>
              <a:t>2/8/13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14369-FF35-8043-8561-4337698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53A63-832E-E947-8D6E-7C8DD252BBAC}" type="datetimeFigureOut">
              <a:rPr lang="en-US" smtClean="0"/>
              <a:t>2/8/13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4E6F-8ED8-E146-BD6E-7B07D2DF5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6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4810F-4C90-8C46-8AA7-5010733D3F79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35C14-88A4-BF46-850E-A67BEEB3FEAC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35C14-88A4-BF46-850E-A67BEEB3FEAC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EF57A-46F2-8547-8206-578CE08989E3}" type="slidenum">
              <a:rPr lang="en-US"/>
              <a:pPr/>
              <a:t>10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C87C3-E200-8A4E-9830-403F20FD1E13}" type="slidenum">
              <a:rPr lang="en-US"/>
              <a:pPr/>
              <a:t>11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E0DA-BA20-6947-9157-E6D2386B1187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3F0D-4007-C94A-952E-5B1B185E71F4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B747-8000-D842-8E38-96A2C7E9FBD9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2DE7-2385-4048-B28D-0EEB0471B245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7E94-9630-4F40-A877-2CD1625642AB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F97-2674-BE4E-98E2-D414F652C52E}" type="datetime1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CD43-AD95-DE48-921A-6D23756393FF}" type="datetime1">
              <a:rPr lang="en-US" smtClean="0"/>
              <a:t>2/8/13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D9AB-3DA2-3145-8E46-C87B1007A741}" type="datetime1">
              <a:rPr lang="en-US" smtClean="0"/>
              <a:t>2/8/13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F6E-A54E-F64C-8D64-4C3EB6CEA694}" type="datetime1">
              <a:rPr lang="en-US" smtClean="0"/>
              <a:t>2/8/13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12E7-5D63-1247-8600-E1975BC445C5}" type="datetime1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7E29-83B5-3648-AB9E-165190C5FE86}" type="datetime1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76B4-CC33-B44C-9E64-947A8424CB45}" type="datetime1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E150-F7FD-2543-890E-5F8A9C2254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1193"/>
            <a:ext cx="7772400" cy="2189258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Research Paper for National History Day Competition:</a:t>
            </a:r>
            <a:br>
              <a:rPr lang="en-US" dirty="0" smtClean="0"/>
            </a:br>
            <a:r>
              <a:rPr lang="en-US" dirty="0" smtClean="0"/>
              <a:t>on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Martha L. Hildreth, Ph.D.</a:t>
            </a:r>
          </a:p>
          <a:p>
            <a:r>
              <a:rPr lang="en-US" dirty="0" smtClean="0"/>
              <a:t>Department of History</a:t>
            </a:r>
          </a:p>
          <a:p>
            <a:r>
              <a:rPr lang="en-US" dirty="0" smtClean="0"/>
              <a:t>University of Nevada</a:t>
            </a:r>
          </a:p>
          <a:p>
            <a:r>
              <a:rPr lang="en-US" dirty="0" smtClean="0"/>
              <a:t>February 9</a:t>
            </a:r>
            <a:r>
              <a:rPr lang="en-US" dirty="0" smtClean="0"/>
              <a:t>, 2013</a:t>
            </a:r>
          </a:p>
          <a:p>
            <a:r>
              <a:rPr lang="en-US" dirty="0" smtClean="0"/>
              <a:t>Copyright by the author</a:t>
            </a:r>
          </a:p>
          <a:p>
            <a:r>
              <a:rPr lang="en-US" dirty="0" smtClean="0"/>
              <a:t>Do not cite, edit or post without permission of the author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04AB-C52D-AF49-B539-4BE081DFA721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0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I.B</a:t>
            </a:r>
            <a:r>
              <a:rPr lang="en-US" dirty="0" smtClean="0"/>
              <a:t>. Passive Voice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54212" y="1882409"/>
            <a:ext cx="7432587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was made to invade Cuba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ould this be better?</a:t>
            </a:r>
          </a:p>
          <a:p>
            <a:r>
              <a:rPr lang="en-US" dirty="0" smtClean="0"/>
              <a:t>President Kennedy decided </a:t>
            </a:r>
            <a:r>
              <a:rPr lang="en-US" dirty="0"/>
              <a:t>to invade Cuba.</a:t>
            </a:r>
          </a:p>
          <a:p>
            <a:r>
              <a:rPr lang="en-US" dirty="0" smtClean="0">
                <a:solidFill>
                  <a:srgbClr val="C0504D"/>
                </a:solidFill>
              </a:rPr>
              <a:t>In general: it is best to NOT to use passive </a:t>
            </a:r>
            <a:r>
              <a:rPr lang="en-US" dirty="0">
                <a:solidFill>
                  <a:srgbClr val="C0504D"/>
                </a:solidFill>
              </a:rPr>
              <a:t>voice when active voice will </a:t>
            </a:r>
            <a:r>
              <a:rPr lang="en-US" dirty="0" smtClean="0">
                <a:solidFill>
                  <a:srgbClr val="C0504D"/>
                </a:solidFill>
              </a:rPr>
              <a:t>do</a:t>
            </a:r>
          </a:p>
          <a:p>
            <a:pPr lvl="1"/>
            <a:r>
              <a:rPr lang="en-US" dirty="0"/>
              <a:t>Ask </a:t>
            </a:r>
            <a:r>
              <a:rPr lang="en-US" dirty="0" smtClean="0"/>
              <a:t>yourself: “Why am I using  the </a:t>
            </a:r>
            <a:r>
              <a:rPr lang="en-US" dirty="0"/>
              <a:t>passive </a:t>
            </a:r>
            <a:r>
              <a:rPr lang="en-US" dirty="0" smtClean="0"/>
              <a:t>voice here?”</a:t>
            </a:r>
            <a:endParaRPr lang="en-US" dirty="0"/>
          </a:p>
          <a:p>
            <a:pPr lvl="1"/>
            <a:endParaRPr lang="en-US" dirty="0">
              <a:solidFill>
                <a:srgbClr val="C0504D"/>
              </a:solidFill>
            </a:endParaRPr>
          </a:p>
        </p:txBody>
      </p:sp>
      <p:pic>
        <p:nvPicPr>
          <p:cNvPr id="5" name="Picture 4" descr="Macintosh HD:Users:hildreth:Desktop:SAFARI DOWNLOADS:ok_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7" y="1600200"/>
            <a:ext cx="862965" cy="908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90" y="2846070"/>
            <a:ext cx="527050" cy="5829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777-A3E1-6A46-B0D5-D50AB89EEC39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0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I.B. Sometimes passive voice is called for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48278" y="1600200"/>
            <a:ext cx="7338521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history writing </a:t>
            </a:r>
            <a:r>
              <a:rPr lang="en-US" dirty="0" smtClean="0"/>
              <a:t>often passive </a:t>
            </a:r>
            <a:r>
              <a:rPr lang="en-US" dirty="0"/>
              <a:t>voice is </a:t>
            </a:r>
            <a:r>
              <a:rPr lang="en-US" dirty="0" smtClean="0"/>
              <a:t>necessary and better than any alternatives.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Bill Clinton was elected to a second term as President of the United States in November 1996.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In November 1996 the voters of America determined that the electoral college would elect Bill Clinton as president of the United states in January 1997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00783"/>
            <a:ext cx="694073" cy="81968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93347"/>
            <a:ext cx="956945" cy="8623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C4F8-D92B-5946-AA80-992CEDFA1692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I.C. stamp out vague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017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Make every statement, every sentence, precise.</a:t>
            </a:r>
          </a:p>
          <a:p>
            <a:r>
              <a:rPr lang="en-US" dirty="0"/>
              <a:t>Martin Luther King Jr. had issues with the black power movement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C0504D"/>
                </a:solidFill>
              </a:rPr>
              <a:t>Like what????</a:t>
            </a:r>
            <a:endParaRPr lang="en-US" dirty="0">
              <a:solidFill>
                <a:srgbClr val="C0504D"/>
              </a:solidFill>
            </a:endParaRPr>
          </a:p>
          <a:p>
            <a:r>
              <a:rPr lang="en-US" dirty="0" smtClean="0"/>
              <a:t>Martin </a:t>
            </a:r>
            <a:r>
              <a:rPr lang="en-US" dirty="0"/>
              <a:t>Luther King Jr. was concerned that calls for “black power” by some militant activists might decrease white Americans’ support for the civil rights movement.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2" y="2449038"/>
            <a:ext cx="956945" cy="86233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2" y="4170856"/>
            <a:ext cx="794178" cy="69424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E763-2F60-3948-9AE1-70D78EA4F43B}" type="datetime1">
              <a:rPr lang="en-US" smtClean="0"/>
              <a:t>2/8/13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I.D. No sweeping generalizations please!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982" y="1600200"/>
            <a:ext cx="776181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People in the Seventeenth century did not know where their next meal was coming from.</a:t>
            </a:r>
          </a:p>
          <a:p>
            <a:pPr lvl="1"/>
            <a:r>
              <a:rPr lang="en-US" dirty="0"/>
              <a:t>A good test: can this statement be proven?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1720s </a:t>
            </a:r>
            <a:r>
              <a:rPr lang="en-US" dirty="0" smtClean="0"/>
              <a:t>in winter time most </a:t>
            </a:r>
            <a:r>
              <a:rPr lang="en-US" dirty="0"/>
              <a:t>peasants of the countryside around Toulouse did not know where their next meal would come from.</a:t>
            </a:r>
          </a:p>
          <a:p>
            <a:pPr lvl="1"/>
            <a:r>
              <a:rPr lang="en-US" dirty="0" smtClean="0"/>
              <a:t>Smaller scale and thus </a:t>
            </a:r>
            <a:r>
              <a:rPr lang="en-US" dirty="0"/>
              <a:t>more </a:t>
            </a:r>
            <a:r>
              <a:rPr lang="en-US" dirty="0" smtClean="0"/>
              <a:t>precise</a:t>
            </a:r>
            <a:endParaRPr lang="en-US" dirty="0"/>
          </a:p>
          <a:p>
            <a:pPr lvl="1"/>
            <a:r>
              <a:rPr lang="en-US" dirty="0" smtClean="0"/>
              <a:t>Note the use of modifiers such as “most” “many”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72" y="1837522"/>
            <a:ext cx="956945" cy="86233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96" y="3823734"/>
            <a:ext cx="794178" cy="69424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8DEB-5BD3-9E4C-BB4F-634B94057BE9}" type="datetime1">
              <a:rPr lang="en-US" smtClean="0"/>
              <a:t>2/8/13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II. Taking a look at some successful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64A2"/>
                </a:solidFill>
              </a:rPr>
              <a:t>Some things to keep in mind..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F5E-E28C-1F46-A0F8-07615FC17940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0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Part II. </a:t>
            </a:r>
            <a:r>
              <a:rPr lang="en-US" sz="3600" dirty="0" smtClean="0"/>
              <a:t>successful paper writers keep in mind…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 </a:t>
            </a:r>
            <a:r>
              <a:rPr lang="en-US" dirty="0" smtClean="0"/>
              <a:t>and </a:t>
            </a:r>
            <a:r>
              <a:rPr lang="en-US" i="1" dirty="0" smtClean="0"/>
              <a:t>Subtexts [what is the “text”?]</a:t>
            </a:r>
            <a:endParaRPr lang="en-US" i="1" dirty="0" smtClean="0"/>
          </a:p>
          <a:p>
            <a:r>
              <a:rPr lang="en-US" dirty="0" smtClean="0">
                <a:solidFill>
                  <a:srgbClr val="8064A2"/>
                </a:solidFill>
              </a:rPr>
              <a:t>Subtext 1: showing the sources</a:t>
            </a:r>
          </a:p>
          <a:p>
            <a:pPr lvl="1"/>
            <a:r>
              <a:rPr lang="en-US" dirty="0" smtClean="0"/>
              <a:t>In particular showing the readers use of primary sources</a:t>
            </a:r>
          </a:p>
          <a:p>
            <a:r>
              <a:rPr lang="en-US" dirty="0" smtClean="0">
                <a:solidFill>
                  <a:srgbClr val="8064A2"/>
                </a:solidFill>
              </a:rPr>
              <a:t>Subtext 2: sign posts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Indicating to the reader where the paper is going, step by step, in particular by the use of:</a:t>
            </a:r>
          </a:p>
          <a:p>
            <a:pPr lvl="2"/>
            <a:r>
              <a:rPr lang="en-US" dirty="0" smtClean="0">
                <a:solidFill>
                  <a:srgbClr val="8064A2"/>
                </a:solidFill>
              </a:rPr>
              <a:t>Sub headings</a:t>
            </a:r>
          </a:p>
          <a:p>
            <a:pPr lvl="2"/>
            <a:r>
              <a:rPr lang="en-US" dirty="0" smtClean="0">
                <a:solidFill>
                  <a:srgbClr val="8064A2"/>
                </a:solidFill>
              </a:rPr>
              <a:t>Topic sentences</a:t>
            </a:r>
            <a:endParaRPr lang="en-US" dirty="0">
              <a:solidFill>
                <a:srgbClr val="8064A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9D15-4CA1-8549-A483-5334AAF367EE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1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 Successful pape</a:t>
            </a:r>
            <a:r>
              <a:rPr lang="en-US" dirty="0" smtClean="0"/>
              <a:t>r writers keep in mind….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Excellent use of paragraphs</a:t>
            </a:r>
          </a:p>
          <a:p>
            <a:r>
              <a:rPr lang="en-US" dirty="0" smtClean="0"/>
              <a:t>Paragraph construction</a:t>
            </a:r>
          </a:p>
          <a:p>
            <a:pPr lvl="1"/>
            <a:r>
              <a:rPr lang="en-US" dirty="0" smtClean="0"/>
              <a:t>Every paragraph revolves around a topic sentence</a:t>
            </a:r>
          </a:p>
          <a:p>
            <a:r>
              <a:rPr lang="en-US" dirty="0" smtClean="0"/>
              <a:t>Paragraph length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Goldilocks rule:  Neither too thin nor too thick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Never shorter than three sentences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Never longer than ¾ - 7/8 of a page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BC6-ACBE-4A43-AE6D-7E7CE6C5B03E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4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 Successful paper writers keep in mind…..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Interweave narration and argument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0329-C57C-0E4A-B677-EC3B2B98A1A9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735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I. Elements of writing history: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with an emphasis on small things with big results 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FF57-01BD-814B-9EFB-ED2E0242B998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I. A. Verb Tense</a:t>
            </a:r>
            <a:endParaRPr lang="en-US" sz="28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Where </a:t>
            </a:r>
            <a:r>
              <a:rPr lang="en-US" sz="2800" dirty="0"/>
              <a:t>sentences </a:t>
            </a:r>
            <a:r>
              <a:rPr lang="en-US" sz="2800" dirty="0" smtClean="0"/>
              <a:t>often go </a:t>
            </a:r>
            <a:r>
              <a:rPr lang="en-US" sz="2800" dirty="0"/>
              <a:t>bad: using the present, or future perfect tense in sentences that are directly about the past</a:t>
            </a:r>
            <a:r>
              <a:rPr lang="en-US" sz="2800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C4AC-1FE2-1A4A-BDD7-6E25024F05EE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I.A</a:t>
            </a:r>
            <a:r>
              <a:rPr lang="en-US" dirty="0" smtClean="0"/>
              <a:t>. verb tense: examples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Napoleon </a:t>
            </a:r>
            <a:r>
              <a:rPr lang="en-US" dirty="0">
                <a:solidFill>
                  <a:srgbClr val="FF1616"/>
                </a:solidFill>
              </a:rPr>
              <a:t>will</a:t>
            </a:r>
            <a:r>
              <a:rPr lang="en-US" dirty="0"/>
              <a:t> </a:t>
            </a:r>
            <a:r>
              <a:rPr lang="en-US" dirty="0">
                <a:solidFill>
                  <a:srgbClr val="FF1616"/>
                </a:solidFill>
              </a:rPr>
              <a:t>invade</a:t>
            </a:r>
            <a:r>
              <a:rPr lang="en-US" dirty="0"/>
              <a:t> Austria.  He </a:t>
            </a:r>
            <a:r>
              <a:rPr lang="en-US" dirty="0">
                <a:solidFill>
                  <a:srgbClr val="FF1616"/>
                </a:solidFill>
              </a:rPr>
              <a:t>finds</a:t>
            </a:r>
            <a:r>
              <a:rPr lang="en-US" dirty="0"/>
              <a:t> few people </a:t>
            </a:r>
            <a:r>
              <a:rPr lang="en-US" dirty="0" smtClean="0"/>
              <a:t>who </a:t>
            </a:r>
            <a:r>
              <a:rPr lang="en-US" dirty="0" smtClean="0">
                <a:solidFill>
                  <a:srgbClr val="FF1616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>
                <a:solidFill>
                  <a:srgbClr val="FF1616"/>
                </a:solidFill>
              </a:rPr>
              <a:t>willing</a:t>
            </a:r>
            <a:r>
              <a:rPr lang="en-US" dirty="0"/>
              <a:t> to view him as a liberator.  He </a:t>
            </a:r>
            <a:r>
              <a:rPr lang="en-US" dirty="0">
                <a:solidFill>
                  <a:srgbClr val="FF1616"/>
                </a:solidFill>
              </a:rPr>
              <a:t>will</a:t>
            </a:r>
            <a:r>
              <a:rPr lang="en-US" dirty="0"/>
              <a:t> then invade Italy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/>
              <a:t>   When Napoleon </a:t>
            </a:r>
            <a:r>
              <a:rPr lang="en-US" dirty="0">
                <a:solidFill>
                  <a:srgbClr val="FF1616"/>
                </a:solidFill>
              </a:rPr>
              <a:t>invaded</a:t>
            </a:r>
            <a:r>
              <a:rPr lang="en-US" dirty="0"/>
              <a:t> Austria he </a:t>
            </a:r>
            <a:r>
              <a:rPr lang="en-US" dirty="0">
                <a:solidFill>
                  <a:srgbClr val="FF1616"/>
                </a:solidFill>
              </a:rPr>
              <a:t>found</a:t>
            </a:r>
            <a:r>
              <a:rPr lang="en-US" dirty="0"/>
              <a:t> few people who were willing to view him as a liberator.  He then </a:t>
            </a:r>
            <a:r>
              <a:rPr lang="en-US" dirty="0">
                <a:solidFill>
                  <a:srgbClr val="FF1616"/>
                </a:solidFill>
              </a:rPr>
              <a:t>invaded</a:t>
            </a:r>
            <a:r>
              <a:rPr lang="en-US" dirty="0"/>
              <a:t> Italy.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48" y="2386318"/>
            <a:ext cx="956945" cy="86233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72" y="4872194"/>
            <a:ext cx="737235" cy="81407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44BD-66BB-C347-AF03-433892B42648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I.A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verb tenses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general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rule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writing about the past, </a:t>
            </a:r>
            <a:r>
              <a:rPr lang="en-US" dirty="0" smtClean="0">
                <a:solidFill>
                  <a:srgbClr val="000000"/>
                </a:solidFill>
              </a:rPr>
              <a:t>for the most part </a:t>
            </a:r>
            <a:r>
              <a:rPr lang="en-US" dirty="0" smtClean="0">
                <a:solidFill>
                  <a:srgbClr val="FF1616"/>
                </a:solidFill>
              </a:rPr>
              <a:t>use </a:t>
            </a:r>
            <a:r>
              <a:rPr lang="en-US" dirty="0">
                <a:solidFill>
                  <a:srgbClr val="FF1616"/>
                </a:solidFill>
              </a:rPr>
              <a:t>the</a:t>
            </a:r>
            <a:r>
              <a:rPr lang="en-US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simple </a:t>
            </a:r>
            <a:r>
              <a:rPr lang="en-US" dirty="0" smtClean="0">
                <a:solidFill>
                  <a:srgbClr val="FF1616"/>
                </a:solidFill>
              </a:rPr>
              <a:t>past tense</a:t>
            </a:r>
          </a:p>
          <a:p>
            <a:pPr lvl="1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Perhaps the best single piece of advice to follow in writing history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rgbClr val="FF1616"/>
              </a:solidFill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6AA-E4C2-F549-9FB0-C5F79E3FDCBD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I.A.</a:t>
            </a:r>
            <a:r>
              <a:rPr lang="en-US" sz="2800" dirty="0">
                <a:solidFill>
                  <a:srgbClr val="FF1616"/>
                </a:solidFill>
              </a:rPr>
              <a:t> </a:t>
            </a:r>
            <a:r>
              <a:rPr lang="en-US" sz="2800" dirty="0" smtClean="0">
                <a:solidFill>
                  <a:srgbClr val="FF1616"/>
                </a:solidFill>
              </a:rPr>
              <a:t>The past tense:</a:t>
            </a:r>
            <a:br>
              <a:rPr lang="en-US" sz="2800" dirty="0" smtClean="0">
                <a:solidFill>
                  <a:srgbClr val="FF1616"/>
                </a:solidFill>
              </a:rPr>
            </a:br>
            <a:r>
              <a:rPr lang="en-US" sz="2800" dirty="0" smtClean="0">
                <a:solidFill>
                  <a:srgbClr val="FF1616"/>
                </a:solidFill>
              </a:rPr>
              <a:t>Exception</a:t>
            </a:r>
            <a:r>
              <a:rPr lang="en-US" sz="2800" dirty="0">
                <a:solidFill>
                  <a:srgbClr val="FF1616"/>
                </a:solidFill>
              </a:rPr>
              <a:t>: </a:t>
            </a:r>
            <a:r>
              <a:rPr lang="en-US" sz="2800" dirty="0"/>
              <a:t>When</a:t>
            </a:r>
            <a:r>
              <a:rPr lang="en-US" sz="2800" dirty="0">
                <a:solidFill>
                  <a:srgbClr val="FF1616"/>
                </a:solidFill>
              </a:rPr>
              <a:t> </a:t>
            </a:r>
            <a:r>
              <a:rPr lang="en-US" sz="2800" dirty="0"/>
              <a:t>writing about what individuals (such as historians) </a:t>
            </a:r>
            <a:r>
              <a:rPr lang="en-US" sz="2800" i="1" dirty="0"/>
              <a:t>think </a:t>
            </a:r>
            <a:r>
              <a:rPr lang="en-US" sz="2800" dirty="0"/>
              <a:t>about a historical issue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8106" y="1695837"/>
            <a:ext cx="7278542" cy="445991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8064A2"/>
                </a:solidFill>
              </a:rPr>
              <a:t>Examples:</a:t>
            </a: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Historians</a:t>
            </a:r>
            <a:r>
              <a:rPr lang="en-US" dirty="0">
                <a:solidFill>
                  <a:srgbClr val="000000"/>
                </a:solidFill>
              </a:rPr>
              <a:t> of early modern France </a:t>
            </a:r>
            <a:r>
              <a:rPr lang="en-US" b="1" dirty="0">
                <a:solidFill>
                  <a:srgbClr val="8064A2"/>
                </a:solidFill>
              </a:rPr>
              <a:t>have</a:t>
            </a:r>
            <a:r>
              <a:rPr lang="en-US" dirty="0">
                <a:solidFill>
                  <a:srgbClr val="8064A2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usually</a:t>
            </a:r>
            <a:r>
              <a:rPr lang="en-US" dirty="0">
                <a:solidFill>
                  <a:srgbClr val="8064A2"/>
                </a:solidFill>
              </a:rPr>
              <a:t> </a:t>
            </a:r>
            <a:r>
              <a:rPr lang="en-US" b="1" dirty="0">
                <a:solidFill>
                  <a:srgbClr val="8064A2"/>
                </a:solidFill>
              </a:rPr>
              <a:t>depicted</a:t>
            </a:r>
            <a:r>
              <a:rPr lang="en-US" dirty="0">
                <a:solidFill>
                  <a:srgbClr val="8064A2"/>
                </a:solidFill>
              </a:rPr>
              <a:t> </a:t>
            </a:r>
            <a:r>
              <a:rPr lang="en-US" dirty="0"/>
              <a:t>peasants as powerless. (past-perfect tense)</a:t>
            </a:r>
          </a:p>
          <a:p>
            <a:pPr lvl="1"/>
            <a:r>
              <a:rPr lang="en-US" dirty="0">
                <a:solidFill>
                  <a:srgbClr val="A50021"/>
                </a:solidFill>
              </a:rPr>
              <a:t>Natalie </a:t>
            </a:r>
            <a:r>
              <a:rPr lang="en-US" dirty="0" err="1">
                <a:solidFill>
                  <a:srgbClr val="A50021"/>
                </a:solidFill>
              </a:rPr>
              <a:t>Zemon</a:t>
            </a:r>
            <a:r>
              <a:rPr lang="en-US" dirty="0">
                <a:solidFill>
                  <a:srgbClr val="A50021"/>
                </a:solidFill>
              </a:rPr>
              <a:t> Davis</a:t>
            </a:r>
            <a:r>
              <a:rPr lang="en-US" dirty="0"/>
              <a:t> </a:t>
            </a:r>
            <a:r>
              <a:rPr lang="en-US" b="1" dirty="0">
                <a:solidFill>
                  <a:srgbClr val="8064A2"/>
                </a:solidFill>
              </a:rPr>
              <a:t>argues </a:t>
            </a:r>
            <a:r>
              <a:rPr lang="en-US" dirty="0"/>
              <a:t>that French peasants </a:t>
            </a:r>
            <a:r>
              <a:rPr lang="en-US" dirty="0" smtClean="0"/>
              <a:t>shaped </a:t>
            </a:r>
            <a:r>
              <a:rPr lang="en-US" dirty="0"/>
              <a:t>their own lives. (present tense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8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0981" y="2743911"/>
            <a:ext cx="537238" cy="5829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A0ED-2CE2-6E4B-AED1-806E2807BFC6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I.A</a:t>
            </a:r>
            <a:r>
              <a:rPr lang="en-US" sz="2800" b="1" dirty="0" smtClean="0"/>
              <a:t>. Past tenses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accent2"/>
                </a:solidFill>
              </a:rPr>
              <a:t>HOWEVER</a:t>
            </a:r>
            <a:r>
              <a:rPr lang="en-US" sz="3200" b="1" dirty="0" smtClean="0">
                <a:solidFill>
                  <a:schemeClr val="accent2"/>
                </a:solidFill>
              </a:rPr>
              <a:t>: most judges won’t mind if the student uses past tense here as well: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/>
            <a:r>
              <a:rPr lang="en-US" sz="3600" dirty="0" smtClean="0">
                <a:solidFill>
                  <a:srgbClr val="A50021"/>
                </a:solidFill>
              </a:rPr>
              <a:t>Natalie </a:t>
            </a:r>
            <a:r>
              <a:rPr lang="en-US" sz="3600" dirty="0" err="1">
                <a:solidFill>
                  <a:srgbClr val="A50021"/>
                </a:solidFill>
              </a:rPr>
              <a:t>Zemon</a:t>
            </a:r>
            <a:r>
              <a:rPr lang="en-US" sz="3600" dirty="0">
                <a:solidFill>
                  <a:srgbClr val="A50021"/>
                </a:solidFill>
              </a:rPr>
              <a:t> Davis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8064A2"/>
                </a:solidFill>
              </a:rPr>
              <a:t>argued</a:t>
            </a:r>
            <a:r>
              <a:rPr lang="en-US" sz="3600" dirty="0" smtClean="0"/>
              <a:t> </a:t>
            </a:r>
            <a:r>
              <a:rPr lang="en-US" sz="3600" dirty="0"/>
              <a:t>that French peasants shaped their own lives. </a:t>
            </a:r>
            <a:endParaRPr lang="en-US" sz="3600" dirty="0" smtClean="0"/>
          </a:p>
        </p:txBody>
      </p:sp>
      <p:pic>
        <p:nvPicPr>
          <p:cNvPr id="4" name="Picture 3" descr="Macintosh HD:Users:hildreth:Desktop:SAFARI DOWNLOADS:ok_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52" y="3241215"/>
            <a:ext cx="862965" cy="9086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35D-AFEA-2640-BB83-FDD2FF4D54F9}" type="datetime1">
              <a:rPr lang="en-US" smtClean="0"/>
              <a:t>2/8/13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2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I.A</a:t>
            </a:r>
            <a:r>
              <a:rPr lang="en-US" dirty="0" smtClean="0"/>
              <a:t>. verb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about the “Past Perfect” tense?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Example: </a:t>
            </a:r>
            <a:r>
              <a:rPr lang="en-US" dirty="0" smtClean="0">
                <a:solidFill>
                  <a:srgbClr val="C0504D"/>
                </a:solidFill>
              </a:rPr>
              <a:t>Napoleon would later invade Italy.</a:t>
            </a:r>
          </a:p>
          <a:p>
            <a:r>
              <a:rPr lang="en-US" dirty="0"/>
              <a:t>I</a:t>
            </a:r>
            <a:r>
              <a:rPr lang="en-US" dirty="0" smtClean="0"/>
              <a:t>n certain contexts this is correct</a:t>
            </a:r>
          </a:p>
          <a:p>
            <a:pPr lvl="1"/>
            <a:r>
              <a:rPr lang="en-US" dirty="0" smtClean="0"/>
              <a:t> see for example page 2 of the </a:t>
            </a:r>
            <a:r>
              <a:rPr lang="en-US" dirty="0" err="1" smtClean="0"/>
              <a:t>Pilgeram</a:t>
            </a:r>
            <a:r>
              <a:rPr lang="en-US" dirty="0" smtClean="0"/>
              <a:t> </a:t>
            </a:r>
            <a:r>
              <a:rPr lang="en-US" dirty="0" smtClean="0"/>
              <a:t>paper which we’ll look at in a few minutes.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2DE7-2385-4048-B28D-0EEB0471B245}" type="datetime1">
              <a:rPr lang="en-US" smtClean="0"/>
              <a:t>2/8/13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I.B. 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/>
              <a:t>       The </a:t>
            </a:r>
            <a:r>
              <a:rPr lang="en-US" dirty="0">
                <a:solidFill>
                  <a:srgbClr val="A50021"/>
                </a:solidFill>
              </a:rPr>
              <a:t>reason</a:t>
            </a:r>
            <a:r>
              <a:rPr lang="en-US" dirty="0"/>
              <a:t> that General Lee invaded Pennsylvania </a:t>
            </a:r>
            <a:r>
              <a:rPr lang="en-US" dirty="0">
                <a:solidFill>
                  <a:srgbClr val="996633"/>
                </a:solidFill>
              </a:rPr>
              <a:t>was</a:t>
            </a:r>
            <a:r>
              <a:rPr lang="en-US" dirty="0"/>
              <a:t> to draw the Army of the Potomac away from Richmond. 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A50021"/>
                </a:solidFill>
              </a:rPr>
              <a:t>       General </a:t>
            </a:r>
            <a:r>
              <a:rPr lang="en-US" dirty="0">
                <a:solidFill>
                  <a:srgbClr val="A50021"/>
                </a:solidFill>
              </a:rPr>
              <a:t>Lee</a:t>
            </a:r>
            <a:r>
              <a:rPr lang="en-US" dirty="0"/>
              <a:t> </a:t>
            </a:r>
            <a:r>
              <a:rPr lang="en-US" dirty="0">
                <a:solidFill>
                  <a:srgbClr val="996633"/>
                </a:solidFill>
              </a:rPr>
              <a:t>invaded</a:t>
            </a:r>
            <a:r>
              <a:rPr lang="en-US" dirty="0"/>
              <a:t> Pennsylvania to draw </a:t>
            </a:r>
            <a:r>
              <a:rPr lang="en-US" dirty="0" smtClean="0"/>
              <a:t>the Army </a:t>
            </a:r>
            <a:r>
              <a:rPr lang="en-US" dirty="0"/>
              <a:t>of the Potomac away from Richmond.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45212"/>
            <a:ext cx="527050" cy="58293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" y="1711512"/>
            <a:ext cx="956945" cy="86233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032C-AF88-1F49-B6BE-A72D7E88FFD2}" type="datetime1">
              <a:rPr lang="en-US" smtClean="0"/>
              <a:t>2/8/13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E150-F7FD-2543-890E-5F8A9C225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1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782</Words>
  <Application>Microsoft Macintosh PowerPoint</Application>
  <PresentationFormat>On-screen Show (4:3)</PresentationFormat>
  <Paragraphs>115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Research Paper for National History Day Competition: on Writing</vt:lpstr>
      <vt:lpstr>Part I. Elements of writing history: with an emphasis on small things with big results </vt:lpstr>
      <vt:lpstr>I. A. Verb Tense</vt:lpstr>
      <vt:lpstr>I.A. verb tense: examples</vt:lpstr>
      <vt:lpstr>I.A. verb tenses  A general rule</vt:lpstr>
      <vt:lpstr>I.A. The past tense: Exception: When writing about what individuals (such as historians) think about a historical issue </vt:lpstr>
      <vt:lpstr>I.A. Past tenses  </vt:lpstr>
      <vt:lpstr>I.A. verb tenses</vt:lpstr>
      <vt:lpstr>I.B. Passive Voice</vt:lpstr>
      <vt:lpstr>I.B. Passive Voice</vt:lpstr>
      <vt:lpstr>I.B. Sometimes passive voice is called for</vt:lpstr>
      <vt:lpstr>I.C. stamp out vague statements</vt:lpstr>
      <vt:lpstr>I.D. No sweeping generalizations please!</vt:lpstr>
      <vt:lpstr>Part II. Taking a look at some successful papers</vt:lpstr>
      <vt:lpstr>Part II. successful paper writers keep in mind…</vt:lpstr>
      <vt:lpstr>II Successful paper writers keep in mind….</vt:lpstr>
      <vt:lpstr>II Successful paper writers keep in mind…..</vt:lpstr>
    </vt:vector>
  </TitlesOfParts>
  <Company>University of Nevada Reno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Historiographical sentences</dc:title>
  <dc:creator>Martha Hildreth</dc:creator>
  <cp:lastModifiedBy>Martha Hildreth</cp:lastModifiedBy>
  <cp:revision>20</cp:revision>
  <cp:lastPrinted>2013-01-15T22:02:43Z</cp:lastPrinted>
  <dcterms:created xsi:type="dcterms:W3CDTF">2010-10-05T18:11:18Z</dcterms:created>
  <dcterms:modified xsi:type="dcterms:W3CDTF">2013-02-08T20:49:06Z</dcterms:modified>
</cp:coreProperties>
</file>